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83" r:id="rId8"/>
    <p:sldId id="267" r:id="rId9"/>
    <p:sldId id="268" r:id="rId10"/>
    <p:sldId id="279" r:id="rId11"/>
    <p:sldId id="269" r:id="rId12"/>
    <p:sldId id="270" r:id="rId13"/>
    <p:sldId id="277" r:id="rId14"/>
    <p:sldId id="278" r:id="rId15"/>
    <p:sldId id="272" r:id="rId16"/>
    <p:sldId id="273" r:id="rId17"/>
    <p:sldId id="274" r:id="rId18"/>
    <p:sldId id="275" r:id="rId19"/>
    <p:sldId id="286" r:id="rId20"/>
    <p:sldId id="285" r:id="rId21"/>
  </p:sldIdLst>
  <p:sldSz cx="18288000" cy="10287000"/>
  <p:notesSz cx="6858000" cy="9144000"/>
  <p:embeddedFontLst>
    <p:embeddedFont>
      <p:font typeface="League Spartan" panose="020B0604020202020204" charset="0"/>
      <p:regular r:id="rId22"/>
      <p:bold r:id="rId23"/>
    </p:embeddedFont>
    <p:embeddedFont>
      <p:font typeface="Open Sans 2" panose="020B0604020202020204" charset="0"/>
      <p:regular r:id="rId24"/>
    </p:embeddedFont>
    <p:embeddedFont>
      <p:font typeface="Open Sans 2 Bold" panose="020B060402020202020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11" autoAdjust="0"/>
  </p:normalViewPr>
  <p:slideViewPr>
    <p:cSldViewPr>
      <p:cViewPr varScale="1">
        <p:scale>
          <a:sx n="52" d="100"/>
          <a:sy n="52" d="100"/>
        </p:scale>
        <p:origin x="85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5349" y="552887"/>
            <a:ext cx="17157422" cy="9157443"/>
            <a:chOff x="0" y="0"/>
            <a:chExt cx="4518827" cy="2411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8827" cy="2411837"/>
            </a:xfrm>
            <a:custGeom>
              <a:avLst/>
              <a:gdLst/>
              <a:ahLst/>
              <a:cxnLst/>
              <a:rect l="l" t="t" r="r" b="b"/>
              <a:pathLst>
                <a:path w="4518827" h="2411837">
                  <a:moveTo>
                    <a:pt x="0" y="0"/>
                  </a:moveTo>
                  <a:lnTo>
                    <a:pt x="4518827" y="0"/>
                  </a:lnTo>
                  <a:lnTo>
                    <a:pt x="4518827" y="2411837"/>
                  </a:lnTo>
                  <a:lnTo>
                    <a:pt x="0" y="2411837"/>
                  </a:lnTo>
                  <a:close/>
                </a:path>
              </a:pathLst>
            </a:custGeom>
            <a:solidFill>
              <a:srgbClr val="6980A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8827" cy="2449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65349" y="1221296"/>
            <a:ext cx="11036006" cy="8489034"/>
          </a:xfrm>
          <a:custGeom>
            <a:avLst/>
            <a:gdLst/>
            <a:ahLst/>
            <a:cxnLst/>
            <a:rect l="l" t="t" r="r" b="b"/>
            <a:pathLst>
              <a:path w="11036006" h="8489034">
                <a:moveTo>
                  <a:pt x="0" y="0"/>
                </a:moveTo>
                <a:lnTo>
                  <a:pt x="11036005" y="0"/>
                </a:lnTo>
                <a:lnTo>
                  <a:pt x="11036005" y="8489034"/>
                </a:lnTo>
                <a:lnTo>
                  <a:pt x="0" y="848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94" b="-2152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6963" y="433316"/>
            <a:ext cx="17454074" cy="9420368"/>
            <a:chOff x="0" y="0"/>
            <a:chExt cx="4596958" cy="24810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6958" cy="2481085"/>
            </a:xfrm>
            <a:custGeom>
              <a:avLst/>
              <a:gdLst/>
              <a:ahLst/>
              <a:cxnLst/>
              <a:rect l="l" t="t" r="r" b="b"/>
              <a:pathLst>
                <a:path w="4596958" h="2481085">
                  <a:moveTo>
                    <a:pt x="0" y="0"/>
                  </a:moveTo>
                  <a:lnTo>
                    <a:pt x="4596958" y="0"/>
                  </a:lnTo>
                  <a:lnTo>
                    <a:pt x="4596958" y="2481085"/>
                  </a:lnTo>
                  <a:lnTo>
                    <a:pt x="0" y="24810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32859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96958" cy="2519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6154" y="506491"/>
            <a:ext cx="17257924" cy="9250234"/>
            <a:chOff x="0" y="0"/>
            <a:chExt cx="4545297" cy="24362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45297" cy="2436276"/>
            </a:xfrm>
            <a:custGeom>
              <a:avLst/>
              <a:gdLst/>
              <a:ahLst/>
              <a:cxnLst/>
              <a:rect l="l" t="t" r="r" b="b"/>
              <a:pathLst>
                <a:path w="4545297" h="2436276">
                  <a:moveTo>
                    <a:pt x="0" y="0"/>
                  </a:moveTo>
                  <a:lnTo>
                    <a:pt x="4545297" y="0"/>
                  </a:lnTo>
                  <a:lnTo>
                    <a:pt x="4545297" y="2436276"/>
                  </a:lnTo>
                  <a:lnTo>
                    <a:pt x="0" y="24362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545297" cy="2474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5349" y="552887"/>
            <a:ext cx="17157422" cy="9157443"/>
            <a:chOff x="0" y="0"/>
            <a:chExt cx="4518827" cy="24118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18827" cy="2411837"/>
            </a:xfrm>
            <a:custGeom>
              <a:avLst/>
              <a:gdLst/>
              <a:ahLst/>
              <a:cxnLst/>
              <a:rect l="l" t="t" r="r" b="b"/>
              <a:pathLst>
                <a:path w="4518827" h="2411837">
                  <a:moveTo>
                    <a:pt x="0" y="0"/>
                  </a:moveTo>
                  <a:lnTo>
                    <a:pt x="4518827" y="0"/>
                  </a:lnTo>
                  <a:lnTo>
                    <a:pt x="4518827" y="2411837"/>
                  </a:lnTo>
                  <a:lnTo>
                    <a:pt x="0" y="24118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92A0B4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18827" cy="2449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895648" y="6681901"/>
            <a:ext cx="3204287" cy="2121077"/>
            <a:chOff x="0" y="0"/>
            <a:chExt cx="8956231" cy="59285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956232" cy="5928575"/>
            </a:xfrm>
            <a:custGeom>
              <a:avLst/>
              <a:gdLst/>
              <a:ahLst/>
              <a:cxnLst/>
              <a:rect l="l" t="t" r="r" b="b"/>
              <a:pathLst>
                <a:path w="8956232" h="5928575">
                  <a:moveTo>
                    <a:pt x="0" y="1091202"/>
                  </a:moveTo>
                  <a:lnTo>
                    <a:pt x="8799943" y="0"/>
                  </a:lnTo>
                  <a:lnTo>
                    <a:pt x="8956232" y="3846823"/>
                  </a:lnTo>
                  <a:lnTo>
                    <a:pt x="7534928" y="4691307"/>
                  </a:lnTo>
                  <a:lnTo>
                    <a:pt x="7922891" y="5928575"/>
                  </a:lnTo>
                  <a:lnTo>
                    <a:pt x="97450" y="5928575"/>
                  </a:lnTo>
                  <a:lnTo>
                    <a:pt x="972664" y="2067023"/>
                  </a:lnTo>
                  <a:lnTo>
                    <a:pt x="253738" y="2105074"/>
                  </a:lnTo>
                  <a:close/>
                </a:path>
              </a:pathLst>
            </a:custGeom>
            <a:blipFill>
              <a:blip r:embed="rId3"/>
              <a:stretch>
                <a:fillRect t="-3466" b="-3466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5099936" y="6893345"/>
            <a:ext cx="1055304" cy="1698190"/>
          </a:xfrm>
          <a:custGeom>
            <a:avLst/>
            <a:gdLst/>
            <a:ahLst/>
            <a:cxnLst/>
            <a:rect l="l" t="t" r="r" b="b"/>
            <a:pathLst>
              <a:path w="1055304" h="1698190">
                <a:moveTo>
                  <a:pt x="0" y="0"/>
                </a:moveTo>
                <a:lnTo>
                  <a:pt x="1055303" y="0"/>
                </a:lnTo>
                <a:lnTo>
                  <a:pt x="1055303" y="1698189"/>
                </a:lnTo>
                <a:lnTo>
                  <a:pt x="0" y="1698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AutoShape 18"/>
          <p:cNvSpPr/>
          <p:nvPr/>
        </p:nvSpPr>
        <p:spPr>
          <a:xfrm flipV="1">
            <a:off x="8570287" y="4594385"/>
            <a:ext cx="7992823" cy="9525"/>
          </a:xfrm>
          <a:prstGeom prst="line">
            <a:avLst/>
          </a:prstGeom>
          <a:ln w="57150" cap="flat">
            <a:solidFill>
              <a:srgbClr val="F0F1F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3723751" y="1967343"/>
            <a:ext cx="12839392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 JORNADA PROVINCIAL DE</a:t>
            </a:r>
          </a:p>
          <a:p>
            <a:pPr marL="0" lvl="0" indent="0" algn="r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AGENDAS URBANAS Y RURALES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27852" y="4945871"/>
            <a:ext cx="5035257" cy="655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99"/>
              </a:lnSpc>
            </a:pPr>
            <a:r>
              <a:rPr lang="en-US" sz="2499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La Calahorra </a:t>
            </a:r>
            <a:r>
              <a:rPr lang="en-US" sz="2499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(Granada)</a:t>
            </a:r>
          </a:p>
          <a:p>
            <a:pPr marL="0" lvl="0" indent="0" algn="r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26 de </a:t>
            </a:r>
            <a:r>
              <a:rPr lang="en-US" sz="18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noviembre</a:t>
            </a:r>
            <a:r>
              <a:rPr lang="en-US" sz="18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de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D77E551-A37A-6462-9574-DF3C4E23A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3075" y="-2616387"/>
            <a:ext cx="10877054" cy="1539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8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F62B3EB-2091-FD89-6122-1BC9B78C6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9858" y="-3574869"/>
            <a:ext cx="12412887" cy="1756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9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99FAF7-27C1-4FC8-29B2-E93DAC83A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3973" y="-3469272"/>
            <a:ext cx="12492455" cy="176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3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F57250-BAB1-8AAD-E3CE-B0C1F62CA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28425" y="-2036256"/>
            <a:ext cx="10069349" cy="142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92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65D694F-BFC8-88F7-9027-BFF2FFB27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35232" y="-3500395"/>
            <a:ext cx="11417536" cy="1615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0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0721D66-4031-52CB-B506-CA7A005C0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786"/>
            <a:ext cx="18302080" cy="92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62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D2B7839-6804-36CB-4116-E97663C0C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111"/>
            <a:ext cx="18308698" cy="92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23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54B0639-D9AC-BAE7-1576-422E8D6F5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-7793"/>
            <a:ext cx="18301855" cy="102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17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66261E-49EB-C67D-1234-2962BEF7B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61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390492A-C633-4306-121D-A408E67BC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404376"/>
              </p:ext>
            </p:extLst>
          </p:nvPr>
        </p:nvGraphicFramePr>
        <p:xfrm>
          <a:off x="3810000" y="1714500"/>
          <a:ext cx="11294429" cy="738616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76660">
                  <a:extLst>
                    <a:ext uri="{9D8B030D-6E8A-4147-A177-3AD203B41FA5}">
                      <a16:colId xmlns:a16="http://schemas.microsoft.com/office/drawing/2014/main" val="611065034"/>
                    </a:ext>
                  </a:extLst>
                </a:gridCol>
                <a:gridCol w="5564399">
                  <a:extLst>
                    <a:ext uri="{9D8B030D-6E8A-4147-A177-3AD203B41FA5}">
                      <a16:colId xmlns:a16="http://schemas.microsoft.com/office/drawing/2014/main" val="2127612535"/>
                    </a:ext>
                  </a:extLst>
                </a:gridCol>
                <a:gridCol w="2082383">
                  <a:extLst>
                    <a:ext uri="{9D8B030D-6E8A-4147-A177-3AD203B41FA5}">
                      <a16:colId xmlns:a16="http://schemas.microsoft.com/office/drawing/2014/main" val="3959636582"/>
                    </a:ext>
                  </a:extLst>
                </a:gridCol>
                <a:gridCol w="1499518">
                  <a:extLst>
                    <a:ext uri="{9D8B030D-6E8A-4147-A177-3AD203B41FA5}">
                      <a16:colId xmlns:a16="http://schemas.microsoft.com/office/drawing/2014/main" val="3275030748"/>
                    </a:ext>
                  </a:extLst>
                </a:gridCol>
                <a:gridCol w="1671469">
                  <a:extLst>
                    <a:ext uri="{9D8B030D-6E8A-4147-A177-3AD203B41FA5}">
                      <a16:colId xmlns:a16="http://schemas.microsoft.com/office/drawing/2014/main" val="3769644794"/>
                    </a:ext>
                  </a:extLst>
                </a:gridCol>
              </a:tblGrid>
              <a:tr h="341374"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rgbClr val="777A4E"/>
                          </a:solidFill>
                          <a:effectLst/>
                        </a:rPr>
                        <a:t>CAPITULOS</a:t>
                      </a:r>
                      <a:endParaRPr lang="es-ES" sz="2400" dirty="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euros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3767863486"/>
                  </a:ext>
                </a:extLst>
              </a:tr>
              <a:tr h="409649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rgbClr val="777A4E"/>
                          </a:solidFill>
                          <a:effectLst/>
                        </a:rPr>
                        <a:t>Movimientos de tierras</a:t>
                      </a:r>
                      <a:endParaRPr lang="es-ES" sz="2400" dirty="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3.300,00 €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2086912713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2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Cimentación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19.800,00 €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6,00 %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461376007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3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Saneamiento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1.650,00 €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0,50 %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59900888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4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Estructura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39.600,00 €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12,00 %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2648929340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5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Cubierta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16.500,00 €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5,00 %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843497352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6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Albañilería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49.500,00 €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15,00 %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4264706468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7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Revestimientos y acabados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69.300,00 €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21,00 %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415444109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8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rgbClr val="777A4E"/>
                          </a:solidFill>
                          <a:effectLst/>
                        </a:rPr>
                        <a:t>Carpintería de madera</a:t>
                      </a:r>
                      <a:endParaRPr lang="es-ES" sz="2400" dirty="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6.600,00 €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2,00 %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2072154953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9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Carpintería metálica y cerrajería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26.400,00 €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8,00 %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385107885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10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Vidrios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8.250,00 €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2,50 %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2960379718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11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Instalación de electricidad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9.900,00 €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3,00 %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2136587821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12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Instalación de fontanería, ACS y saneamiento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11.550,00 €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3,50 %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3380823379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13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Instalación de ventilación y climatización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39.600,00 €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12,00 %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1262446613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14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Instalación de protección contra incendios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1.650,00 €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0,50 %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3373000000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15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Instalación de ascensor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6.600,00 €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2,00 %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3300758077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16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Pinturas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3.300,00 €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647541256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17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Control de Calidad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1.650,00 €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0,50 %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604595777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18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Seguridad y Salud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8.250,00 €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2,50 %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3615647781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19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Gestión de residuos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6.600,00 €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>
                          <a:solidFill>
                            <a:srgbClr val="777A4E"/>
                          </a:solidFill>
                          <a:effectLst/>
                        </a:rPr>
                        <a:t>2,00 %</a:t>
                      </a:r>
                      <a:endParaRPr lang="es-ES" sz="24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3389848329"/>
                  </a:ext>
                </a:extLst>
              </a:tr>
              <a:tr h="341374">
                <a:tc>
                  <a:txBody>
                    <a:bodyPr/>
                    <a:lstStyle/>
                    <a:p>
                      <a:endParaRPr lang="es-ES" sz="200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r>
                        <a:rPr lang="es-ES" sz="2400" b="1">
                          <a:solidFill>
                            <a:srgbClr val="777A4E"/>
                          </a:solidFill>
                          <a:effectLst/>
                        </a:rPr>
                        <a:t>TOTAL PEM</a:t>
                      </a:r>
                      <a:endParaRPr lang="es-ES" sz="3200" b="1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>
                          <a:solidFill>
                            <a:srgbClr val="777A4E"/>
                          </a:solidFill>
                          <a:effectLst/>
                        </a:rPr>
                        <a:t>330.000,00 €</a:t>
                      </a:r>
                      <a:endParaRPr lang="es-ES" sz="3200" b="1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>
                          <a:solidFill>
                            <a:srgbClr val="777A4E"/>
                          </a:solidFill>
                          <a:effectLst/>
                        </a:rPr>
                        <a:t>100,00 %</a:t>
                      </a:r>
                      <a:endParaRPr lang="es-ES" sz="3200" b="1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tc>
                  <a:txBody>
                    <a:bodyPr/>
                    <a:lstStyle/>
                    <a:p>
                      <a:endParaRPr lang="es-ES" sz="2800" b="1" dirty="0">
                        <a:solidFill>
                          <a:srgbClr val="777A4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930" marR="37930" marT="0" marB="37930" anchor="b"/>
                </a:tc>
                <a:extLst>
                  <a:ext uri="{0D108BD9-81ED-4DB2-BD59-A6C34878D82A}">
                    <a16:rowId xmlns:a16="http://schemas.microsoft.com/office/drawing/2014/main" val="1861171559"/>
                  </a:ext>
                </a:extLst>
              </a:tr>
            </a:tbl>
          </a:graphicData>
        </a:graphic>
      </p:graphicFrame>
      <p:sp>
        <p:nvSpPr>
          <p:cNvPr id="6" name="TextBox 14">
            <a:extLst>
              <a:ext uri="{FF2B5EF4-FFF2-40B4-BE49-F238E27FC236}">
                <a16:creationId xmlns:a16="http://schemas.microsoft.com/office/drawing/2014/main" id="{87932645-0B6D-F066-D068-1CB2FD12BBD2}"/>
              </a:ext>
            </a:extLst>
          </p:cNvPr>
          <p:cNvSpPr txBox="1"/>
          <p:nvPr/>
        </p:nvSpPr>
        <p:spPr>
          <a:xfrm>
            <a:off x="1028700" y="1120739"/>
            <a:ext cx="16230600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400" u="none" strike="noStrike" dirty="0">
                <a:solidFill>
                  <a:srgbClr val="777A4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PRESUPUESTO</a:t>
            </a:r>
            <a:endParaRPr lang="en-US" sz="2400" b="1" u="none" strike="noStrike" dirty="0">
              <a:solidFill>
                <a:srgbClr val="777A4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  <p:extLst>
      <p:ext uri="{BB962C8B-B14F-4D97-AF65-F5344CB8AC3E}">
        <p14:creationId xmlns:p14="http://schemas.microsoft.com/office/powerpoint/2010/main" val="52358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4628936"/>
            <a:ext cx="16230600" cy="102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0"/>
              </a:lnSpc>
              <a:spcBef>
                <a:spcPct val="0"/>
              </a:spcBef>
            </a:pPr>
            <a:r>
              <a:rPr lang="en-US" sz="8000" u="none" strike="noStrike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AUF Tierra de </a:t>
            </a:r>
            <a:r>
              <a:rPr lang="en-US" sz="8000" u="none" strike="noStrike" dirty="0" err="1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Aguas</a:t>
            </a:r>
            <a:endParaRPr lang="en-US" sz="8000" u="none" strike="noStrike" dirty="0">
              <a:solidFill>
                <a:srgbClr val="03285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697DB46-D1E8-5B74-EC91-32B5BF5E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3" y="723900"/>
            <a:ext cx="17979489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43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2FA9ED93-1D28-6488-ECD0-24CA6FE6A06D}"/>
              </a:ext>
            </a:extLst>
          </p:cNvPr>
          <p:cNvSpPr txBox="1"/>
          <p:nvPr/>
        </p:nvSpPr>
        <p:spPr>
          <a:xfrm>
            <a:off x="1028700" y="6570476"/>
            <a:ext cx="1623060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400" u="none" strike="noStrike" dirty="0">
                <a:solidFill>
                  <a:srgbClr val="777A4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PROYECTO BÁSICO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2400" u="none" strike="noStrike" dirty="0">
                <a:solidFill>
                  <a:srgbClr val="777A4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CENTRO LOGÍSTICO SOSTENIBLE Y DE INNOVACIÓN EN LA ALIMENTACIÓN TIERRA DE AGUAS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2400" b="1" dirty="0" err="1">
                <a:solidFill>
                  <a:srgbClr val="777A4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Parcela</a:t>
            </a:r>
            <a:r>
              <a:rPr lang="en-US" sz="2400" b="1" dirty="0">
                <a:solidFill>
                  <a:srgbClr val="777A4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143 del </a:t>
            </a:r>
            <a:r>
              <a:rPr lang="en-US" sz="2400" b="1" dirty="0" err="1">
                <a:solidFill>
                  <a:srgbClr val="777A4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polígono</a:t>
            </a:r>
            <a:r>
              <a:rPr lang="en-US" sz="2400" b="1" dirty="0">
                <a:solidFill>
                  <a:srgbClr val="777A4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22 de </a:t>
            </a:r>
            <a:r>
              <a:rPr lang="en-US" sz="2400" b="1" dirty="0" err="1">
                <a:solidFill>
                  <a:srgbClr val="777A4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Játar</a:t>
            </a:r>
            <a:endParaRPr lang="en-US" sz="2400" b="1" u="none" strike="noStrike" dirty="0">
              <a:solidFill>
                <a:srgbClr val="777A4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F70C80-E94B-6C5B-7A57-C2DE9DAB63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57" y="1360026"/>
            <a:ext cx="4838886" cy="471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69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2C08419-C1F2-5C8E-3538-3D94AF1E5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75" y="1676596"/>
            <a:ext cx="7431128" cy="84292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E79058-B517-7461-19E0-17B7B19F9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7" y="1676596"/>
            <a:ext cx="10362415" cy="6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6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98805F-EDBB-5326-E1F3-7D8CB3DF4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5" y="1073033"/>
            <a:ext cx="17959030" cy="834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50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565FF9A-1DBB-86BE-75E0-35373AFD1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064" y="2171700"/>
            <a:ext cx="4436269" cy="78867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BFDA32-A39E-9C34-D2DC-C061A4F1D2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130" y="2171699"/>
            <a:ext cx="4436270" cy="78867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592D0BF-6B84-E7A3-2C70-9B9F7CD7B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19298"/>
            <a:ext cx="8605253" cy="64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26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2FA9ED93-1D28-6488-ECD0-24CA6FE6A06D}"/>
              </a:ext>
            </a:extLst>
          </p:cNvPr>
          <p:cNvSpPr txBox="1"/>
          <p:nvPr/>
        </p:nvSpPr>
        <p:spPr>
          <a:xfrm>
            <a:off x="1" y="1485900"/>
            <a:ext cx="18099202" cy="7489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7000"/>
              </a:lnSpc>
              <a:spcAft>
                <a:spcPts val="800"/>
              </a:spcAft>
              <a:defRPr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spcBef>
                <a:spcPts val="1200"/>
              </a:spcBef>
              <a:spcAft>
                <a:spcPts val="1400"/>
              </a:spcAft>
            </a:pPr>
            <a:r>
              <a:rPr lang="es-ES" sz="3200" dirty="0">
                <a:solidFill>
                  <a:srgbClr val="777A4E"/>
                </a:solidFill>
              </a:rPr>
              <a:t>INNOVACION EN EL SECTOR AGROALIMENTARIO</a:t>
            </a:r>
          </a:p>
          <a:p>
            <a:pPr>
              <a:spcBef>
                <a:spcPts val="1200"/>
              </a:spcBef>
              <a:spcAft>
                <a:spcPts val="1400"/>
              </a:spcAft>
            </a:pPr>
            <a:r>
              <a:rPr lang="es-ES" sz="2300" dirty="0">
                <a:solidFill>
                  <a:srgbClr val="777A4E"/>
                </a:solidFill>
              </a:rPr>
              <a:t> ¿A qué se dedicará el centro de innovación agroalimentaria de JATAR?</a:t>
            </a:r>
          </a:p>
          <a:p>
            <a:endParaRPr lang="es-ES" sz="2300" dirty="0">
              <a:solidFill>
                <a:srgbClr val="777A4E"/>
              </a:solidFill>
            </a:endParaRPr>
          </a:p>
          <a:p>
            <a:r>
              <a:rPr lang="es-ES" sz="2300" dirty="0">
                <a:solidFill>
                  <a:srgbClr val="777A4E"/>
                </a:solidFill>
              </a:rPr>
              <a:t>PROMOCIÓN DE CANAL CORTO DE COMERCIALIZACIÓN DE PRODUCTOS AGROALIMENTARIOS</a:t>
            </a:r>
          </a:p>
          <a:p>
            <a:r>
              <a:rPr lang="es-ES" sz="2300" dirty="0">
                <a:solidFill>
                  <a:srgbClr val="777A4E"/>
                </a:solidFill>
              </a:rPr>
              <a:t>INNOVACIÓN EN PRODUCTOS DE 4ª Y 5ª GAMA DE PRODUCTOS ALIMENTARIOS EN EL TERRITORIO</a:t>
            </a:r>
          </a:p>
          <a:p>
            <a:r>
              <a:rPr lang="es-ES" sz="2300" dirty="0">
                <a:solidFill>
                  <a:srgbClr val="777A4E"/>
                </a:solidFill>
              </a:rPr>
              <a:t>FORMACIÓN EN INNOVACIÓN E INTRODUCCIÓN DE LA IA EN EL SECTOR AGROALIMENTARIO</a:t>
            </a:r>
          </a:p>
          <a:p>
            <a:r>
              <a:rPr lang="es-ES" sz="2300" dirty="0">
                <a:solidFill>
                  <a:srgbClr val="777A4E"/>
                </a:solidFill>
              </a:rPr>
              <a:t>SESIONES DE MASTER CHEF Y ELABORACIÓN DE RECETAS</a:t>
            </a:r>
          </a:p>
          <a:p>
            <a:r>
              <a:rPr lang="es-ES" sz="2300" dirty="0">
                <a:solidFill>
                  <a:srgbClr val="777A4E"/>
                </a:solidFill>
              </a:rPr>
              <a:t>TIENDA FÍSICA DE PRODUCTOS GOURMET DEL CENTRO Y ON LINE</a:t>
            </a:r>
          </a:p>
          <a:p>
            <a:r>
              <a:rPr lang="es-ES" sz="2300" dirty="0">
                <a:solidFill>
                  <a:srgbClr val="777A4E"/>
                </a:solidFill>
              </a:rPr>
              <a:t>DISPONDRÁ DE OBRADOR PROPIO</a:t>
            </a:r>
          </a:p>
          <a:p>
            <a:r>
              <a:rPr lang="es-ES" sz="2300" dirty="0">
                <a:solidFill>
                  <a:srgbClr val="777A4E"/>
                </a:solidFill>
              </a:rPr>
              <a:t>CENTRO COWORKING PARA NÓMADAS DIGITALES, EMPRENDEDORES E INVESTIGADORES RELACIONADOS CON EL SECTOR AGROALIMENTARIO</a:t>
            </a:r>
          </a:p>
          <a:p>
            <a:r>
              <a:rPr lang="es-ES" sz="2300" dirty="0">
                <a:solidFill>
                  <a:srgbClr val="777A4E"/>
                </a:solidFill>
              </a:rPr>
              <a:t>DISEÑO Y DESARROLLO DE ESTRATEGIAS DE MARQUETIN PARA EL SECTOR</a:t>
            </a:r>
          </a:p>
          <a:p>
            <a:r>
              <a:rPr lang="es-ES" sz="2300" dirty="0">
                <a:solidFill>
                  <a:srgbClr val="777A4E"/>
                </a:solidFill>
              </a:rPr>
              <a:t>FOMENTO DEL AGROTURISMO Y EL TURISMO SOSTENIBLE ALIMENTARIO Y GASTRONÓMICO</a:t>
            </a:r>
          </a:p>
          <a:p>
            <a:r>
              <a:rPr lang="es-ES" sz="2300" dirty="0">
                <a:solidFill>
                  <a:srgbClr val="777A4E"/>
                </a:solidFill>
              </a:rPr>
              <a:t>FOMENTO DE LA CULTURA GASTRONÓMICA COMARCAL COMO FACTOR DE RELACIÓN INTERGENERACIONAL</a:t>
            </a:r>
          </a:p>
          <a:p>
            <a:r>
              <a:rPr lang="es-ES" sz="2300" dirty="0">
                <a:solidFill>
                  <a:srgbClr val="777A4E"/>
                </a:solidFill>
              </a:rPr>
              <a:t>PROMOCIÓN DE EVENTOS EN TORNO A LA GASTRONOMIA Y LA AGROALIMENTACIÓN</a:t>
            </a:r>
          </a:p>
          <a:p>
            <a:endParaRPr lang="en-US" sz="2300" dirty="0">
              <a:solidFill>
                <a:srgbClr val="777A4E"/>
              </a:solidFill>
              <a:sym typeface="League Spartan"/>
            </a:endParaRPr>
          </a:p>
        </p:txBody>
      </p:sp>
    </p:spTree>
    <p:extLst>
      <p:ext uri="{BB962C8B-B14F-4D97-AF65-F5344CB8AC3E}">
        <p14:creationId xmlns:p14="http://schemas.microsoft.com/office/powerpoint/2010/main" val="709327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9214C4-0ACC-E9A0-2F4C-5E0D85CA5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8" y="386181"/>
            <a:ext cx="16751324" cy="943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43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A92AE99-2C83-5812-B294-6B5ECB463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76156" y="-2159184"/>
            <a:ext cx="10230890" cy="144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48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332</Words>
  <Application>Microsoft Office PowerPoint</Application>
  <PresentationFormat>Personalizado</PresentationFormat>
  <Paragraphs>107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Calibri</vt:lpstr>
      <vt:lpstr>Arial</vt:lpstr>
      <vt:lpstr>Open Sans 2</vt:lpstr>
      <vt:lpstr>Open Sans 2 Bold</vt:lpstr>
      <vt:lpstr>League Spartan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Jornada Provincial de Agendas Urbanas y Rurales</dc:title>
  <cp:lastModifiedBy>Usuario</cp:lastModifiedBy>
  <cp:revision>14</cp:revision>
  <cp:lastPrinted>2025-11-25T16:29:21Z</cp:lastPrinted>
  <dcterms:created xsi:type="dcterms:W3CDTF">2006-08-16T00:00:00Z</dcterms:created>
  <dcterms:modified xsi:type="dcterms:W3CDTF">2025-11-25T16:58:01Z</dcterms:modified>
  <dc:identifier>DAG3J2_yuyk</dc:identifier>
</cp:coreProperties>
</file>